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7" r:id="rId6"/>
    <p:sldId id="266" r:id="rId7"/>
    <p:sldId id="263" r:id="rId8"/>
    <p:sldId id="264" r:id="rId9"/>
    <p:sldId id="265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89"/>
    <p:restoredTop sz="94648"/>
  </p:normalViewPr>
  <p:slideViewPr>
    <p:cSldViewPr snapToGrid="0">
      <p:cViewPr varScale="1">
        <p:scale>
          <a:sx n="117" d="100"/>
          <a:sy n="117" d="100"/>
        </p:scale>
        <p:origin x="4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hil Devarasetty" userId="773e3ecf-0e87-476c-b3c7-62f185db7150" providerId="ADAL" clId="{7454AFDF-9E84-A149-B9F1-57AD637366B5}"/>
    <pc:docChg chg="custSel modSld">
      <pc:chgData name="Akhil Devarasetty" userId="773e3ecf-0e87-476c-b3c7-62f185db7150" providerId="ADAL" clId="{7454AFDF-9E84-A149-B9F1-57AD637366B5}" dt="2024-12-13T00:32:07.034" v="19" actId="20577"/>
      <pc:docMkLst>
        <pc:docMk/>
      </pc:docMkLst>
      <pc:sldChg chg="modSp mod">
        <pc:chgData name="Akhil Devarasetty" userId="773e3ecf-0e87-476c-b3c7-62f185db7150" providerId="ADAL" clId="{7454AFDF-9E84-A149-B9F1-57AD637366B5}" dt="2024-12-13T00:32:07.034" v="19" actId="20577"/>
        <pc:sldMkLst>
          <pc:docMk/>
          <pc:sldMk cId="2019594206" sldId="265"/>
        </pc:sldMkLst>
        <pc:spChg chg="mod">
          <ac:chgData name="Akhil Devarasetty" userId="773e3ecf-0e87-476c-b3c7-62f185db7150" providerId="ADAL" clId="{7454AFDF-9E84-A149-B9F1-57AD637366B5}" dt="2024-12-13T00:32:07.034" v="19" actId="20577"/>
          <ac:spMkLst>
            <pc:docMk/>
            <pc:sldMk cId="2019594206" sldId="265"/>
            <ac:spMk id="3" creationId="{D37A01D7-A76E-5EA2-9EB2-D48FD48AB7EB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47E0D-918B-BF4F-9458-D6D45DBB4152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7C0D2-3661-F44F-8225-50A92F635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16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F7C0D2-3661-F44F-8225-50A92F6354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74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ACC26-0432-11BA-4FB2-1532C8F355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216D0E-3E69-17C7-16CF-3861DD38E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C1D01-8A0A-6A7B-856E-040D96A49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541C2-A2AE-99A5-095C-27C27922C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E4165-DC4F-9344-269F-B149C31F5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84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DDF51-132C-C6FE-BC89-4BC919D7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D1F232-84AB-B437-13DF-954EA8028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34114-73DE-66C9-7F70-5F472E135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08D95-01C9-5354-4727-276FC6AE6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ABE79-DA7C-2A1C-4069-1DAAD8392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171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B1692A-A526-66DD-4862-C9D0CCFC3D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6548B-C14C-7759-04D0-9177AEBAA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3D15C-C593-7D9C-7E8C-00D70307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03F7A-2093-2EAD-9529-102507D82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F6C16-C658-1D9A-5D30-1C4C2FA0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110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58AAD-3B45-EE2E-5856-C097D314D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DA9ED-CE64-D0EC-81FB-854170AB9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0D55D-8646-742E-250D-79C370EE7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D98B0-35D4-25EE-767B-1DFA6672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25C0B-709E-ECA2-DECE-48CAC1F14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13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38331-4438-F241-BB96-D899E78A7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F5F9E-CAE7-6011-5DDA-3B392CFBA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6A5F1-FB62-FAB4-510C-2C54FAE8E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1A837-65B3-AE6C-4E63-2357967D4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43B15-345E-ECE8-FC14-5C8229CCD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44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90566-39F4-44F3-1191-924221D2A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342BA-24B6-1B3E-BB3F-4DFC9E41A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E0F250-631C-7C89-48C0-715CF1B9E4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A18DEA-17CC-D70B-CE8B-8F3E08173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4C557E-7A85-729B-F009-C474556F9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24B530-4602-3215-5541-79AC97956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66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E0CC-A9B6-76CA-0C85-F79D7DC1E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CCDE23-569D-7FD0-FD3C-75EF535CE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7C8748-84DB-0166-7931-F6D0B61935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871FDF-BB45-271D-1190-AF60111B8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BBCC8-3672-54AB-A8B9-6D97943B7D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6DD15B-868F-4E48-8573-F8BAF5860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06BC84-58B4-343F-5E74-3516E0C27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CD5D83-4C64-1824-D660-156D16D1F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12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023AC-6047-6742-2489-76C1F19A3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305847-4A24-D84D-D72B-1F16C9FE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3F3726-3DA5-0CC8-1957-C5B4449DE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85D34-6122-8D29-05F4-24E7FA429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99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7EDF1-3E7B-DCE8-5774-4C52988D1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D3D98-359D-76F0-7E1B-170266F63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FAF5D-E934-B018-D5A1-E29A7AAA4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445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C9D73-BB5C-BDDB-172B-08D5A433A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1CE5B-9638-7057-A987-BF7EA139C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351B4E-96F6-68AB-5CE0-973203CACC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38E96B-C25B-C2DA-3ED9-6AC7249E5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586E9-96CF-F8B6-AD54-C393CE1D2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81B5E-1323-5500-066B-DEFB9078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32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D66EF-C730-1D81-8A0F-9BF86A49E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4792C3-88BE-C234-8E1C-FF445D89D0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0596B7-72D0-3182-48BF-4B91632D1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495C8-D43C-B496-4971-835EE03E2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C69ED-5A65-5FFF-D48D-C29BFF868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92776-2E5C-9173-90D3-4CF757CCD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84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163615-0BD9-9CF3-0F32-D70FB5EC6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1A6F5-44A4-9FFE-AF8B-BF539222E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0DA96-7E03-B246-FF3A-21A562BD1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23A46C-3DFB-2246-AD72-68D5FFEA1204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AAE13-4745-6DCD-4C3F-C6EF524B55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63D79-4EBF-0126-11F7-C4D615A25B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83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Staples_High_School,_Westport,_CT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ft.vanderbilt.edu/2012/09/grading-workshop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fabola/36496334095" TargetMode="External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hyperlink" Target="https://www.flickr.com/photos/pagedooley/13905987989/" TargetMode="Externa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y.hsoub.com/devops/servers/databases/%D9%85%D9%82%D8%A7%D8%B1%D9%86%D8%A9-%D8%A8%D9%8A%D9%86-%D8%A3%D9%86%D8%B8%D9%85%D8%A9-%D8%A5%D8%AF%D8%A7%D8%B1%D8%A9-%D9%82%D9%88%D8%A7%D8%B9%D8%AF-%D8%A7%D9%84%D8%A8%D9%8A%D8%A7%D9%86%D8%A7%D8%AA-%D8%A7%D9%84%D8%B9%D9%84%D8%A7%D9%82%D9%8A%D8%A9-sqlite-%D9%85%D8%B9-mysql-%D9%85%D8%B9-postgresql-r72/" TargetMode="External"/><Relationship Id="rId7" Type="http://schemas.openxmlformats.org/officeDocument/2006/relationships/hyperlink" Target="https://creativecommons.org/licenses/by-nc-sa/3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damiandeluca.com.ar/5-caracteristicas-de-react-que-deberias-conocer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59EF30C2-29AC-4A0D-BC0A-A679CF113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E7AB1-8CD3-FCE8-A007-107BDA32D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520" y="2744662"/>
            <a:ext cx="6589707" cy="238760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CubCourses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32DCC-492F-F07E-72F8-A864917742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520" y="5224337"/>
            <a:ext cx="6589707" cy="1329443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By Akhil Devarasetty and Brandon Jia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66A0658-1CC4-4B0D-AAB7-A702286AF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A04F1504-431A-4D86-9091-AE7E4B333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EA804283-B929-4503-802F-4585376E2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D3811F5-514E-49A4-B382-673ED228A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067AD921-1CEE-4C1B-9AA3-C66D908DD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Arc 64">
            <a:extLst>
              <a:ext uri="{FF2B5EF4-FFF2-40B4-BE49-F238E27FC236}">
                <a16:creationId xmlns:a16="http://schemas.microsoft.com/office/drawing/2014/main" id="{C36A08F5-3B56-47C5-A371-9187BE56E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103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84E5E5-B383-F424-6B8E-1123C2CAB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Now for the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CF0FC-54A5-5F26-D193-F364B4DB8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4916" y="4533813"/>
            <a:ext cx="6930189" cy="93846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Thanks for Listening!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83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ong shot of a building&#10;&#10;Description automatically generated">
            <a:extLst>
              <a:ext uri="{FF2B5EF4-FFF2-40B4-BE49-F238E27FC236}">
                <a16:creationId xmlns:a16="http://schemas.microsoft.com/office/drawing/2014/main" id="{06EAC678-4821-68FB-54A3-92D10028B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07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1EB8A-56DB-6C1A-46F3-7C95CFCCA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D6861-B1DF-7D7F-6752-F2CD52DC7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1600"/>
              <a:t>High school management system</a:t>
            </a:r>
          </a:p>
          <a:p>
            <a:r>
              <a:rPr lang="en-US" sz="1600"/>
              <a:t> Support administrators, teachers, and students manage various aspects of the school's operations</a:t>
            </a:r>
          </a:p>
          <a:p>
            <a:pPr lvl="1"/>
            <a:r>
              <a:rPr lang="en-US" sz="1600"/>
              <a:t>class enrollment</a:t>
            </a:r>
          </a:p>
          <a:p>
            <a:pPr lvl="1"/>
            <a:r>
              <a:rPr lang="en-US" sz="1600"/>
              <a:t>Grading</a:t>
            </a:r>
          </a:p>
          <a:p>
            <a:pPr lvl="1"/>
            <a:r>
              <a:rPr lang="en-US" sz="1600"/>
              <a:t>club memberships</a:t>
            </a:r>
          </a:p>
          <a:p>
            <a:pPr lvl="1"/>
            <a:r>
              <a:rPr lang="en-US" sz="1600"/>
              <a:t>faculty management</a:t>
            </a:r>
          </a:p>
          <a:p>
            <a:r>
              <a:rPr lang="en-US" sz="1600"/>
              <a:t>The system will have three main user roles: </a:t>
            </a:r>
          </a:p>
          <a:p>
            <a:pPr lvl="1"/>
            <a:r>
              <a:rPr lang="en-US" sz="1600"/>
              <a:t>Student</a:t>
            </a:r>
          </a:p>
          <a:p>
            <a:pPr lvl="1"/>
            <a:r>
              <a:rPr lang="en-US" sz="1600"/>
              <a:t>Teacher</a:t>
            </a:r>
          </a:p>
          <a:p>
            <a:pPr lvl="1"/>
            <a:r>
              <a:rPr lang="en-US" sz="1600"/>
              <a:t>Administrator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19D136-4B44-31A6-AA34-6CF9FCCD7BBE}"/>
              </a:ext>
            </a:extLst>
          </p:cNvPr>
          <p:cNvSpPr txBox="1"/>
          <p:nvPr/>
        </p:nvSpPr>
        <p:spPr>
          <a:xfrm>
            <a:off x="9759922" y="6657945"/>
            <a:ext cx="243207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ommons.wikimedia.org/wiki/File:Staples_High_School,_Westport,_CT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916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88C5-F95B-9AFF-490A-1D19C67AD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Primary 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0D489-A444-0464-BD30-9DE78FD0F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000"/>
              <a:t>Students viewing grades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logs into the system.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navigates to the View Classes use case, which displays all available classes.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selects a specific class from the list.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teacher has used the Assign Grades use case, the student can see their grade for that class</a:t>
            </a:r>
          </a:p>
        </p:txBody>
      </p:sp>
      <p:pic>
        <p:nvPicPr>
          <p:cNvPr id="5" name="Picture 4" descr="A group of colorful circles with letters&#10;&#10;Description automatically generated">
            <a:extLst>
              <a:ext uri="{FF2B5EF4-FFF2-40B4-BE49-F238E27FC236}">
                <a16:creationId xmlns:a16="http://schemas.microsoft.com/office/drawing/2014/main" id="{74083113-57B6-55C2-DE8B-33D73725C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99048" y="842814"/>
            <a:ext cx="5458968" cy="51723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2C32BF-8C8B-3251-3880-F91FA6408288}"/>
              </a:ext>
            </a:extLst>
          </p:cNvPr>
          <p:cNvSpPr txBox="1"/>
          <p:nvPr/>
        </p:nvSpPr>
        <p:spPr>
          <a:xfrm>
            <a:off x="9103498" y="5815131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ft.vanderbilt.edu/2012/09/grading-workshop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843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84DB0-903E-BAB4-9741-CE63D83DC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938076"/>
          </a:xfrm>
        </p:spPr>
        <p:txBody>
          <a:bodyPr>
            <a:normAutofit/>
          </a:bodyPr>
          <a:lstStyle/>
          <a:p>
            <a:r>
              <a:rPr lang="en-US"/>
              <a:t>More Student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73EC6-7D17-D3F5-E8A2-9CF55C40B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>
            <a:normAutofit/>
          </a:bodyPr>
          <a:lstStyle/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View Classes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Enroll in Classes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View Clubs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Join Clubs</a:t>
            </a:r>
          </a:p>
        </p:txBody>
      </p:sp>
      <p:pic>
        <p:nvPicPr>
          <p:cNvPr id="8" name="Picture 7" descr="A group of young men working on a project&#10;&#10;Description automatically generated">
            <a:extLst>
              <a:ext uri="{FF2B5EF4-FFF2-40B4-BE49-F238E27FC236}">
                <a16:creationId xmlns:a16="http://schemas.microsoft.com/office/drawing/2014/main" id="{CA6180CE-ECB5-598B-0BFC-F78169BDF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995" r="-1" b="9059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5" name="Picture 4" descr="A group of people sitting at desks in a classroom&#10;&#10;Description automatically generated">
            <a:extLst>
              <a:ext uri="{FF2B5EF4-FFF2-40B4-BE49-F238E27FC236}">
                <a16:creationId xmlns:a16="http://schemas.microsoft.com/office/drawing/2014/main" id="{72EEF47F-4160-2ECC-1E86-0E65D6B653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1896" b="33591"/>
          <a:stretch/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E0646C-F5AE-9F28-B885-682A9C960A39}"/>
              </a:ext>
            </a:extLst>
          </p:cNvPr>
          <p:cNvSpPr txBox="1"/>
          <p:nvPr/>
        </p:nvSpPr>
        <p:spPr>
          <a:xfrm>
            <a:off x="7462624" y="6870700"/>
            <a:ext cx="229101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www.flickr.com/photos/pagedooley/13905987989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DF13C6-B61C-1B6B-9038-976EA5570184}"/>
              </a:ext>
            </a:extLst>
          </p:cNvPr>
          <p:cNvSpPr txBox="1"/>
          <p:nvPr/>
        </p:nvSpPr>
        <p:spPr>
          <a:xfrm>
            <a:off x="9766336" y="6870700"/>
            <a:ext cx="242566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fabola/3649633409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249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8D436F-9ACD-4C92-AFC8-C934C527A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0538E0-A884-4E60-A6AB-77D830E2F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3478" y="0"/>
            <a:ext cx="465738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EE312E-08CD-A108-2CBE-95033C271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162" y="3050434"/>
            <a:ext cx="3722933" cy="757130"/>
          </a:xfrm>
          <a:ln w="25400" cap="sq">
            <a:solidFill>
              <a:srgbClr val="FFFFFF"/>
            </a:solidFill>
            <a:miter lim="800000"/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Other Use Cases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0D7DD0-1C67-4D4C-9E06-678233DB8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3478" cy="6858000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C2928-3A84-0594-1715-DC6585E5B2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74536" y="640080"/>
            <a:ext cx="5053066" cy="2546604"/>
          </a:xfrm>
        </p:spPr>
        <p:txBody>
          <a:bodyPr>
            <a:normAutofit/>
          </a:bodyPr>
          <a:lstStyle/>
          <a:p>
            <a:r>
              <a:rPr lang="en-US" sz="2000"/>
              <a:t>Teacher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Receives Bonuses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Assign Grades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Advise Clubs</a:t>
            </a:r>
          </a:p>
          <a:p>
            <a:endParaRPr lang="en-US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90FC92-31A5-B344-B77F-BCA4B159AF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0204" y="3671315"/>
            <a:ext cx="5057398" cy="2546605"/>
          </a:xfrm>
        </p:spPr>
        <p:txBody>
          <a:bodyPr>
            <a:normAutofit/>
          </a:bodyPr>
          <a:lstStyle/>
          <a:p>
            <a:r>
              <a:rPr lang="en-US" sz="2000"/>
              <a:t>Administrator: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Manages Faculty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Manages Students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Grant Bonuses</a:t>
            </a:r>
          </a:p>
        </p:txBody>
      </p:sp>
    </p:spTree>
    <p:extLst>
      <p:ext uri="{BB962C8B-B14F-4D97-AF65-F5344CB8AC3E}">
        <p14:creationId xmlns:p14="http://schemas.microsoft.com/office/powerpoint/2010/main" val="2343854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EF17487-C386-4F99-B5EB-4FD3DF42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6F9A-DD9B-F326-AE91-02DA1D957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824" y="643467"/>
            <a:ext cx="4772975" cy="1800526"/>
          </a:xfrm>
        </p:spPr>
        <p:txBody>
          <a:bodyPr>
            <a:normAutofit/>
          </a:bodyPr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B8B83-CF43-2972-88EA-F2D297AA1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824" y="2623381"/>
            <a:ext cx="4772974" cy="3553581"/>
          </a:xfrm>
        </p:spPr>
        <p:txBody>
          <a:bodyPr>
            <a:normAutofit/>
          </a:bodyPr>
          <a:lstStyle/>
          <a:p>
            <a:r>
              <a:rPr lang="en-US" sz="2000" dirty="0"/>
              <a:t>IDE</a:t>
            </a:r>
          </a:p>
          <a:p>
            <a:pPr lvl="1"/>
            <a:r>
              <a:rPr lang="en-US" sz="2000" dirty="0"/>
              <a:t>Visual Studio Code</a:t>
            </a:r>
          </a:p>
          <a:p>
            <a:pPr lvl="1"/>
            <a:r>
              <a:rPr lang="en-US" sz="2000" dirty="0"/>
              <a:t>GitHub </a:t>
            </a:r>
            <a:r>
              <a:rPr lang="en-US" sz="2000" dirty="0" err="1"/>
              <a:t>Codespaces</a:t>
            </a:r>
            <a:endParaRPr lang="en-US" sz="2000" dirty="0"/>
          </a:p>
          <a:p>
            <a:r>
              <a:rPr lang="en-US" sz="2000" dirty="0"/>
              <a:t>Backend</a:t>
            </a:r>
          </a:p>
          <a:p>
            <a:pPr lvl="1"/>
            <a:r>
              <a:rPr lang="en-US" sz="2000" dirty="0"/>
              <a:t>SQLite</a:t>
            </a:r>
          </a:p>
          <a:p>
            <a:r>
              <a:rPr lang="en-US" sz="2000" dirty="0"/>
              <a:t>Frontend</a:t>
            </a:r>
          </a:p>
          <a:p>
            <a:pPr lvl="1"/>
            <a:r>
              <a:rPr lang="en-US" sz="2000" dirty="0"/>
              <a:t>ReactJS</a:t>
            </a:r>
          </a:p>
          <a:p>
            <a:pPr lvl="2"/>
            <a:r>
              <a:rPr lang="en-US" dirty="0" err="1"/>
              <a:t>Mantine</a:t>
            </a:r>
            <a:r>
              <a:rPr lang="en-US" dirty="0"/>
              <a:t> Library</a:t>
            </a:r>
          </a:p>
          <a:p>
            <a:pPr lvl="2"/>
            <a:r>
              <a:rPr lang="en-US" dirty="0"/>
              <a:t>NPM</a:t>
            </a:r>
          </a:p>
        </p:txBody>
      </p:sp>
      <p:pic>
        <p:nvPicPr>
          <p:cNvPr id="8" name="Picture 7" descr="A blue text with a feather&#10;&#10;Description automatically generated">
            <a:extLst>
              <a:ext uri="{FF2B5EF4-FFF2-40B4-BE49-F238E27FC236}">
                <a16:creationId xmlns:a16="http://schemas.microsoft.com/office/drawing/2014/main" id="{B3D29F99-C333-86F1-8BE8-E3123FAEF4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700211" y="1001994"/>
            <a:ext cx="3848322" cy="1827952"/>
          </a:xfrm>
          <a:prstGeom prst="rect">
            <a:avLst/>
          </a:prstGeom>
        </p:spPr>
      </p:pic>
      <p:pic>
        <p:nvPicPr>
          <p:cNvPr id="5" name="Picture 4" descr="A blue and black symbol&#10;&#10;Description automatically generated">
            <a:extLst>
              <a:ext uri="{FF2B5EF4-FFF2-40B4-BE49-F238E27FC236}">
                <a16:creationId xmlns:a16="http://schemas.microsoft.com/office/drawing/2014/main" id="{0AA5A8FF-A03B-BB7B-6796-5A95D3FD5D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168730" y="3657600"/>
            <a:ext cx="2911284" cy="25855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FEE250-BD39-B077-CEF4-684A03125E85}"/>
              </a:ext>
            </a:extLst>
          </p:cNvPr>
          <p:cNvSpPr txBox="1"/>
          <p:nvPr/>
        </p:nvSpPr>
        <p:spPr>
          <a:xfrm>
            <a:off x="8470004" y="6043055"/>
            <a:ext cx="261001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damiandeluca.com.ar/5-caracteristicas-de-react-que-deberias-conoc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2CAD03-12C5-7754-691C-BF299A5ABC4F}"/>
              </a:ext>
            </a:extLst>
          </p:cNvPr>
          <p:cNvSpPr txBox="1"/>
          <p:nvPr/>
        </p:nvSpPr>
        <p:spPr>
          <a:xfrm>
            <a:off x="8959363" y="2629891"/>
            <a:ext cx="258917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academy.hsoub.com/devops/servers/databases/%D9%85%D9%82%D8%A7%D8%B1%D9%86%D8%A9-%D8%A8%D9%8A%D9%86-%D8%A3%D9%86%D8%B8%D9%85%D8%A9-%D8%A5%D8%AF%D8%A7%D8%B1%D8%A9-%D9%82%D9%88%D8%A7%D8%B9%D8%AF-%D8%A7%D9%84%D8%A8%D9%8A%D8%A7%D9%86%D8%A7%D8%AA-%D8%A7%D9%84%D8%B9%D9%84%D8%A7%D9%82%D9%8A%D8%A9-sqlite-%D9%85%D8%B9-mysql-%D9%85%D8%B9-postgresql-r72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735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180DE06-7362-4888-AADA-7AADD57AC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632ED-F4EA-5596-BDB9-C81F3EBBC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1384" y="679730"/>
            <a:ext cx="4171994" cy="39327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 Case Diagram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372533"/>
            <a:ext cx="6116779" cy="606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diagram of a student&#10;&#10;Description automatically generated">
            <a:extLst>
              <a:ext uri="{FF2B5EF4-FFF2-40B4-BE49-F238E27FC236}">
                <a16:creationId xmlns:a16="http://schemas.microsoft.com/office/drawing/2014/main" id="{8089D70A-8F21-944D-41CA-27EB7FD67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182" y="612553"/>
            <a:ext cx="5421660" cy="563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69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92840A-8BEF-96A7-191D-3F6E7DD66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ER Diagram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CAA95EA0-1B7B-3BCF-B860-4C7F712EB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38" y="1619464"/>
            <a:ext cx="7608304" cy="369002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5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46B21-0146-A6BF-76A9-BD28E6827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Relational Schema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01D7-A76E-5EA2-9EB2-D48FD48AB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Person(</a:t>
            </a:r>
            <a:r>
              <a:rPr lang="en-US" sz="1500" u="sng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first_name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last_name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phoneNum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email, address, gender, dob)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hire_date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role, salary)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guardian,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enroll_date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Administrator(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position_title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department,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budget_responsibility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subject, tenure, office)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name,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subject)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grade,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comments)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name, description,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meeting_time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meeting_day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date, amount, reason)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indent="0">
              <a:buNone/>
            </a:pP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AttendsClass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JoinsClub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DoesHomework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500" u="sng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homework_id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grade)</a:t>
            </a:r>
          </a:p>
        </p:txBody>
      </p:sp>
    </p:spTree>
    <p:extLst>
      <p:ext uri="{BB962C8B-B14F-4D97-AF65-F5344CB8AC3E}">
        <p14:creationId xmlns:p14="http://schemas.microsoft.com/office/powerpoint/2010/main" val="2019594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398</Words>
  <Application>Microsoft Macintosh PowerPoint</Application>
  <PresentationFormat>Widescreen</PresentationFormat>
  <Paragraphs>68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Symbol</vt:lpstr>
      <vt:lpstr>Times New Roman</vt:lpstr>
      <vt:lpstr>Office Theme</vt:lpstr>
      <vt:lpstr>CubCourses</vt:lpstr>
      <vt:lpstr>What Is It?</vt:lpstr>
      <vt:lpstr>Primary Use Case</vt:lpstr>
      <vt:lpstr>More Student Use Cases</vt:lpstr>
      <vt:lpstr>Other Use Cases</vt:lpstr>
      <vt:lpstr>Implementation</vt:lpstr>
      <vt:lpstr>Use Case Diagram</vt:lpstr>
      <vt:lpstr>ER Diagram</vt:lpstr>
      <vt:lpstr>Relational Schema</vt:lpstr>
      <vt:lpstr>Now for the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Akhil Devarasetty</dc:creator>
  <cp:lastModifiedBy>Akhil Devarasetty</cp:lastModifiedBy>
  <cp:revision>2</cp:revision>
  <dcterms:created xsi:type="dcterms:W3CDTF">2024-10-21T02:17:58Z</dcterms:created>
  <dcterms:modified xsi:type="dcterms:W3CDTF">2024-12-13T00:32:15Z</dcterms:modified>
</cp:coreProperties>
</file>

<file path=docProps/thumbnail.jpeg>
</file>